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1FFDE-2525-4897-B37F-198FF055C8A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FAB64-96BA-4DE2-B4D1-C980D79A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8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A3630-42B7-488D-9495-24E7B9087A02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77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0F656-158A-41BE-B541-C82310C66BA2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4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3AEA8-F999-46F1-A9FD-0C760A16A0D7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22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088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6976D-30CA-41BC-94C3-F3F15D82E2E0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2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6F825-78E0-44DD-AC70-9923394A8530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73A7-D5B9-4CB0-96CF-188A6A251F3E}" type="datetime1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6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2A823-606F-4DAB-BF32-CBC7CFFE5AAC}" type="datetime1">
              <a:rPr lang="en-US" smtClean="0"/>
              <a:t>11/20/2017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3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95471-B01C-4B97-BB72-F6978E0D1494}" type="datetime1">
              <a:rPr lang="en-US" smtClean="0"/>
              <a:t>11/20/2017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7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43CE-A295-49DC-8B8B-AE2CBB4C9537}" type="datetime1">
              <a:rPr lang="en-US" smtClean="0"/>
              <a:t>11/20/2017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6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DA7F8-BA6D-4B93-9DD4-2976DBDED5BE}" type="datetime1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0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92264-A683-489B-98F4-06B95455BD72}" type="datetime1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RUBIC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B0E1C-819D-4ABB-9288-DB486DD7E5DC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RUBIC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843FA-4030-49D7-9CBE-A0A8A460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91" y="1122363"/>
            <a:ext cx="8192653" cy="2387600"/>
          </a:xfrm>
        </p:spPr>
        <p:txBody>
          <a:bodyPr>
            <a:noAutofit/>
          </a:bodyPr>
          <a:lstStyle/>
          <a:p>
            <a:r>
              <a:rPr lang="en-US" sz="3600" b="1" dirty="0"/>
              <a:t>Multi-Scale Rendering of Scratched Materials using a Structured SV-BRDF Model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7772400" cy="1295277"/>
          </a:xfrm>
        </p:spPr>
        <p:txBody>
          <a:bodyPr>
            <a:normAutofit/>
          </a:bodyPr>
          <a:lstStyle/>
          <a:p>
            <a:r>
              <a:rPr lang="en-US" sz="2000" dirty="0"/>
              <a:t>- Proposed by</a:t>
            </a:r>
          </a:p>
          <a:p>
            <a:r>
              <a:rPr lang="fi-FI" sz="2000" dirty="0"/>
              <a:t>Boris Raymond, Gaël Guennebaud, Pascal Barla</a:t>
            </a:r>
            <a:r>
              <a:rPr lang="en-US" sz="2000" dirty="0"/>
              <a:t> (SIGGRAPH 2016)</a:t>
            </a:r>
            <a:endParaRPr lang="fi-FI" sz="2000" dirty="0"/>
          </a:p>
        </p:txBody>
      </p:sp>
      <p:sp>
        <p:nvSpPr>
          <p:cNvPr id="5" name="Rectangle 4"/>
          <p:cNvSpPr/>
          <p:nvPr/>
        </p:nvSpPr>
        <p:spPr>
          <a:xfrm>
            <a:off x="2286000" y="5528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- Presentation by</a:t>
            </a:r>
          </a:p>
          <a:p>
            <a:pPr algn="ctr"/>
            <a:r>
              <a:rPr lang="en-US" dirty="0"/>
              <a:t>Bhavy Bhut (810917417)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7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Spatially Varying BRDF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Full scratch BRDF used to model uniform materials with parallel scratches</a:t>
            </a:r>
          </a:p>
          <a:p>
            <a:pPr algn="just">
              <a:buFontTx/>
              <a:buChar char="-"/>
            </a:pPr>
            <a:r>
              <a:rPr lang="en-US" sz="2400" dirty="0"/>
              <a:t>In realistic look has variations in spacing, width, height and orientation of scratches</a:t>
            </a:r>
          </a:p>
          <a:p>
            <a:pPr algn="just">
              <a:buFontTx/>
              <a:buChar char="-"/>
            </a:pPr>
            <a:r>
              <a:rPr lang="en-US" sz="2400" dirty="0"/>
              <a:t>SV-BRDF formula,</a:t>
            </a:r>
          </a:p>
          <a:p>
            <a:pPr algn="just">
              <a:buFontTx/>
              <a:buChar char="-"/>
            </a:pPr>
            <a:r>
              <a:rPr lang="en-US" sz="2400" dirty="0"/>
              <a:t>Where 1</a:t>
            </a:r>
            <a:r>
              <a:rPr lang="en-US" sz="2400" baseline="-25000" dirty="0"/>
              <a:t>s</a:t>
            </a:r>
            <a:r>
              <a:rPr lang="en-US" sz="2400" dirty="0"/>
              <a:t> is indicator function</a:t>
            </a:r>
          </a:p>
          <a:p>
            <a:pPr algn="just">
              <a:buFontTx/>
              <a:buChar char="-"/>
            </a:pPr>
            <a:r>
              <a:rPr lang="en-US" sz="2400" dirty="0"/>
              <a:t>α is relative area of scratches </a:t>
            </a:r>
          </a:p>
          <a:p>
            <a:pPr algn="just">
              <a:buFontTx/>
              <a:buChar char="-"/>
            </a:pPr>
            <a:r>
              <a:rPr lang="en-US" sz="2400" dirty="0"/>
              <a:t>           represents ratio of scratch free surface</a:t>
            </a:r>
          </a:p>
          <a:p>
            <a:pPr algn="just">
              <a:buFontTx/>
              <a:buChar char="-"/>
            </a:pPr>
            <a:r>
              <a:rPr lang="en-US" sz="2400" dirty="0"/>
              <a:t>Image shows how 1</a:t>
            </a:r>
            <a:r>
              <a:rPr lang="en-US" sz="2400" baseline="-25000" dirty="0"/>
              <a:t>s</a:t>
            </a:r>
            <a:r>
              <a:rPr lang="en-US" sz="2400" dirty="0"/>
              <a:t> indicator function is applied</a:t>
            </a:r>
          </a:p>
          <a:p>
            <a:pPr algn="just">
              <a:buFontTx/>
              <a:buChar char="-"/>
            </a:pPr>
            <a:r>
              <a:rPr lang="en-US" sz="2400" dirty="0"/>
              <a:t>Discards k-</a:t>
            </a:r>
            <a:r>
              <a:rPr lang="en-US" sz="2400" dirty="0" err="1"/>
              <a:t>th</a:t>
            </a:r>
            <a:r>
              <a:rPr lang="en-US" sz="2400" dirty="0"/>
              <a:t> layer if α</a:t>
            </a:r>
            <a:r>
              <a:rPr lang="en-US" sz="2400" baseline="-25000" dirty="0"/>
              <a:t>k</a:t>
            </a:r>
            <a:r>
              <a:rPr lang="en-US" sz="2400" dirty="0"/>
              <a:t> &lt; 10</a:t>
            </a:r>
            <a:r>
              <a:rPr lang="en-US" sz="2400" baseline="30000" dirty="0"/>
              <a:t>-6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FA9C8-C182-4A56-B5E9-89AC5B98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142" y="3090598"/>
            <a:ext cx="4804352" cy="631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2F19B-E70E-4B28-A508-59D8DBE8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40" y="3698505"/>
            <a:ext cx="1958686" cy="312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05BA5-9272-43BC-AC58-DDA9E3ED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79" y="4059100"/>
            <a:ext cx="2040662" cy="542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1C10F-541B-452D-9C1D-52BD29BC4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48" y="4611806"/>
            <a:ext cx="714375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4673B-6598-46A6-A731-0B9E085E0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611" y="332506"/>
            <a:ext cx="3785683" cy="13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79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Global illumination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470400"/>
            <a:ext cx="7886700" cy="1706562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Top row: separate appearance of base and scratch materials</a:t>
            </a:r>
          </a:p>
          <a:p>
            <a:pPr algn="just">
              <a:buFontTx/>
              <a:buChar char="-"/>
            </a:pPr>
            <a:r>
              <a:rPr lang="en-US" sz="2400" dirty="0"/>
              <a:t>Bottom row: combined result</a:t>
            </a:r>
          </a:p>
          <a:p>
            <a:pPr algn="just">
              <a:buFontTx/>
              <a:buChar char="-"/>
            </a:pPr>
            <a:r>
              <a:rPr lang="en-US" sz="2400" dirty="0"/>
              <a:t>Showing result of Gold (4 layers), Painted Metal (16 layers), Plastic (32 layers) and Finished wood (16 layers)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C0302-79BC-4A52-B859-811092FD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3" y="1336091"/>
            <a:ext cx="7232073" cy="29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64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3943350" cy="4559178"/>
          </a:xfrm>
        </p:spPr>
        <p:txBody>
          <a:bodyPr>
            <a:normAutofit lnSpcReduction="10000"/>
          </a:bodyPr>
          <a:lstStyle/>
          <a:p>
            <a:pPr algn="just">
              <a:buFontTx/>
              <a:buChar char="-"/>
            </a:pPr>
            <a:r>
              <a:rPr lang="en-US" sz="2400" dirty="0"/>
              <a:t>SV-BRDF not guaranteed to conserve energy.</a:t>
            </a:r>
          </a:p>
          <a:p>
            <a:pPr algn="just">
              <a:buFontTx/>
              <a:buChar char="-"/>
            </a:pPr>
            <a:r>
              <a:rPr lang="en-US" sz="2400" dirty="0"/>
              <a:t>Failed to handle bulges that stick out of the base surface. SV-BRDF scratches are only dug in side.</a:t>
            </a:r>
          </a:p>
          <a:p>
            <a:pPr algn="just">
              <a:buFontTx/>
              <a:buChar char="-"/>
            </a:pPr>
            <a:r>
              <a:rPr lang="en-US" sz="2400" dirty="0"/>
              <a:t>Not able to handle extreme close up views where scratch is significantly wider than a pixel.</a:t>
            </a:r>
          </a:p>
          <a:p>
            <a:pPr algn="just">
              <a:buFontTx/>
              <a:buChar char="-"/>
            </a:pPr>
            <a:r>
              <a:rPr lang="en-US" sz="2400" dirty="0"/>
              <a:t>Not considered scratched transparent materials such as glass</a:t>
            </a:r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FAB0A-510A-45AB-9093-FFA3F3B07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87961"/>
            <a:ext cx="4035713" cy="40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Handle extreme close up views</a:t>
            </a:r>
          </a:p>
          <a:p>
            <a:pPr algn="just">
              <a:buFontTx/>
              <a:buChar char="-"/>
            </a:pPr>
            <a:r>
              <a:rPr lang="en-US" sz="2400" dirty="0"/>
              <a:t>Increase visual richness by handle all scratch parameters (profile, width, height </a:t>
            </a:r>
            <a:r>
              <a:rPr lang="en-US" sz="2400" dirty="0" err="1"/>
              <a:t>etc</a:t>
            </a:r>
            <a:r>
              <a:rPr lang="en-US" sz="2400" dirty="0"/>
              <a:t>) vary per layer</a:t>
            </a:r>
          </a:p>
          <a:p>
            <a:pPr algn="just">
              <a:buFontTx/>
              <a:buChar char="-"/>
            </a:pPr>
            <a:r>
              <a:rPr lang="en-US" sz="2400" dirty="0"/>
              <a:t>Enhance scratch BRDF model that could be instanced on the fly, instead of running a simulation per scratch profile in preprocess</a:t>
            </a:r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</p:spTree>
    <p:extLst>
      <p:ext uri="{BB962C8B-B14F-4D97-AF65-F5344CB8AC3E}">
        <p14:creationId xmlns:p14="http://schemas.microsoft.com/office/powerpoint/2010/main" val="300132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SV-BRDF reproduce high-frequency spatial and angular scratched materials without heavy computation and memory resources.</a:t>
            </a:r>
          </a:p>
          <a:p>
            <a:pPr algn="just">
              <a:buFontTx/>
              <a:buChar char="-"/>
            </a:pPr>
            <a:r>
              <a:rPr lang="en-US" sz="2400" dirty="0"/>
              <a:t>Scratched materials designed at interactive rates with fast feedback and in global illumination rendered with realistic look.</a:t>
            </a:r>
          </a:p>
          <a:p>
            <a:pPr algn="just">
              <a:buFontTx/>
              <a:buChar char="-"/>
            </a:pPr>
            <a:r>
              <a:rPr lang="en-US" sz="2400" dirty="0"/>
              <a:t>A benefit is that this approach can easily integrated in existing rendering packages and extensible to new scratch profiles.</a:t>
            </a:r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</p:spTree>
    <p:extLst>
      <p:ext uri="{BB962C8B-B14F-4D97-AF65-F5344CB8AC3E}">
        <p14:creationId xmlns:p14="http://schemas.microsoft.com/office/powerpoint/2010/main" val="4043806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73" y="0"/>
            <a:ext cx="914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7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SV-BRDF (Spatially Varying BRDF model)</a:t>
            </a:r>
          </a:p>
          <a:p>
            <a:pPr algn="just">
              <a:buFontTx/>
              <a:buChar char="-"/>
            </a:pPr>
            <a:r>
              <a:rPr lang="en-US" sz="2400" dirty="0"/>
              <a:t>This model used for scratched materials such as metals, plastics or finished woods.</a:t>
            </a:r>
          </a:p>
          <a:p>
            <a:pPr algn="just">
              <a:buFontTx/>
              <a:buChar char="-"/>
            </a:pPr>
            <a:r>
              <a:rPr lang="en-US" sz="2400" dirty="0"/>
              <a:t>Traditionally in computer graphics, opaque materials represented using Bidirectional Reflectance Distribution Function (BRDF)</a:t>
            </a:r>
          </a:p>
          <a:p>
            <a:pPr algn="just">
              <a:buFontTx/>
              <a:buChar char="-"/>
            </a:pPr>
            <a:r>
              <a:rPr lang="en-US" sz="2400" dirty="0"/>
              <a:t>Real world materials are not homogeneous, it often exhibit micro variations in reflectance or geometric details.</a:t>
            </a:r>
          </a:p>
          <a:p>
            <a:pPr algn="just">
              <a:buFontTx/>
              <a:buChar char="-"/>
            </a:pPr>
            <a:r>
              <a:rPr lang="en-US" sz="2400" dirty="0"/>
              <a:t>SV-BRDF model accounts all inter-reflections inside a scratch, including Fresnel effects (The observation that the amount of reflectance you see on a surface depends on the viewing angle).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</p:spTree>
    <p:extLst>
      <p:ext uri="{BB962C8B-B14F-4D97-AF65-F5344CB8AC3E}">
        <p14:creationId xmlns:p14="http://schemas.microsoft.com/office/powerpoint/2010/main" val="228288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Scratches usually distributed all over the surface.</a:t>
            </a:r>
          </a:p>
          <a:p>
            <a:pPr algn="just">
              <a:buFontTx/>
              <a:buChar char="-"/>
            </a:pPr>
            <a:r>
              <a:rPr lang="en-US" sz="2400" dirty="0"/>
              <a:t>It produces various visual effects like, glint lines, patterned highlight and directionally smeared reflections.</a:t>
            </a:r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14CA3-B633-4F43-A13D-43E8F18C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11" y="2874818"/>
            <a:ext cx="4674177" cy="275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4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Reflections from scratches has a visible impact on appearance.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r>
              <a:rPr lang="en-US" sz="2400" dirty="0"/>
              <a:t>Scratch layer: set of similar parallel scratches</a:t>
            </a:r>
          </a:p>
          <a:p>
            <a:pPr algn="just">
              <a:buFontTx/>
              <a:buChar char="-"/>
            </a:pPr>
            <a:r>
              <a:rPr lang="en-US" sz="2400" dirty="0"/>
              <a:t>Scratch distribution: combination of one or more layers.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9C3AE-6516-44CB-9E3F-5D14C3315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45" y="2395969"/>
            <a:ext cx="8155709" cy="227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Previous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 fontScale="92500" lnSpcReduction="10000"/>
          </a:bodyPr>
          <a:lstStyle/>
          <a:p>
            <a:pPr algn="just">
              <a:buFontTx/>
              <a:buChar char="-"/>
            </a:pPr>
            <a:r>
              <a:rPr lang="en-US" sz="2400" dirty="0"/>
              <a:t>Distribution based models</a:t>
            </a:r>
          </a:p>
          <a:p>
            <a:pPr lvl="1" algn="just">
              <a:buFontTx/>
              <a:buChar char="-"/>
            </a:pPr>
            <a:r>
              <a:rPr lang="en-US" sz="2000" dirty="0"/>
              <a:t>Determined by normal distribution function (NDF)</a:t>
            </a:r>
          </a:p>
          <a:p>
            <a:pPr lvl="1" algn="just">
              <a:buFontTx/>
              <a:buChar char="-"/>
            </a:pPr>
            <a:r>
              <a:rPr lang="en-US" sz="2000" dirty="0"/>
              <a:t>It only consider single scattering</a:t>
            </a:r>
          </a:p>
          <a:p>
            <a:pPr lvl="1" algn="just">
              <a:buFontTx/>
              <a:buChar char="-"/>
            </a:pPr>
            <a:r>
              <a:rPr lang="en-US" sz="2000" dirty="0"/>
              <a:t>NDF valid only when number of scratches fall below pixels</a:t>
            </a:r>
          </a:p>
          <a:p>
            <a:pPr algn="just">
              <a:buFontTx/>
              <a:buChar char="-"/>
            </a:pPr>
            <a:r>
              <a:rPr lang="en-US" sz="2400" dirty="0"/>
              <a:t>Data driven models</a:t>
            </a:r>
          </a:p>
          <a:p>
            <a:pPr lvl="1" algn="just">
              <a:buFontTx/>
              <a:buChar char="-"/>
            </a:pPr>
            <a:r>
              <a:rPr lang="en-US" sz="2000" dirty="0"/>
              <a:t>Bidirectional Texture Function (BTF)</a:t>
            </a:r>
          </a:p>
          <a:p>
            <a:pPr lvl="1" algn="just">
              <a:buFontTx/>
              <a:buChar char="-"/>
            </a:pPr>
            <a:r>
              <a:rPr lang="en-US" sz="2000" dirty="0"/>
              <a:t>Requires costly precomputations and large memory; limiting angular resolution too much for scratched materials</a:t>
            </a:r>
          </a:p>
          <a:p>
            <a:pPr lvl="1" algn="just">
              <a:buFontTx/>
              <a:buChar char="-"/>
            </a:pPr>
            <a:r>
              <a:rPr lang="en-US" sz="2000" dirty="0"/>
              <a:t>Ignores inter-reflections inside scratches</a:t>
            </a:r>
          </a:p>
          <a:p>
            <a:pPr algn="just">
              <a:buFontTx/>
              <a:buChar char="-"/>
            </a:pPr>
            <a:r>
              <a:rPr lang="en-US" sz="2400" dirty="0"/>
              <a:t>Primitive based models</a:t>
            </a:r>
          </a:p>
          <a:p>
            <a:pPr lvl="1" algn="just">
              <a:buFontTx/>
              <a:buChar char="-"/>
            </a:pPr>
            <a:r>
              <a:rPr lang="en-US" sz="2000" dirty="0"/>
              <a:t>Modeling materials based on distributions of small primitives (micro-cylinders)</a:t>
            </a:r>
          </a:p>
          <a:p>
            <a:pPr lvl="1" algn="just">
              <a:buFontTx/>
              <a:buChar char="-"/>
            </a:pPr>
            <a:r>
              <a:rPr lang="en-US" sz="2000" dirty="0"/>
              <a:t>Ignored inter-reflections and micro-geometry never visible</a:t>
            </a:r>
          </a:p>
          <a:p>
            <a:pPr lvl="1" algn="just">
              <a:buFontTx/>
              <a:buChar char="-"/>
            </a:pPr>
            <a:r>
              <a:rPr lang="en-US" sz="2000" dirty="0"/>
              <a:t>Cloth rendering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</p:spTree>
    <p:extLst>
      <p:ext uri="{BB962C8B-B14F-4D97-AF65-F5344CB8AC3E}">
        <p14:creationId xmlns:p14="http://schemas.microsoft.com/office/powerpoint/2010/main" val="31963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SV-BRDF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Assume the base surface is locally flat, with scratches in a same layer running straight and parallel to each other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r>
              <a:rPr lang="en-US" sz="2400" dirty="0"/>
              <a:t>First consider mirror scratch BRDF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F30C6-DB4D-4DB8-9E28-C31AF2B0C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27" y="2515675"/>
            <a:ext cx="8266545" cy="18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Mirror scratch BRDF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 lnSpcReduction="10000"/>
          </a:bodyPr>
          <a:lstStyle/>
          <a:p>
            <a:pPr algn="just">
              <a:buFontTx/>
              <a:buChar char="-"/>
            </a:pPr>
            <a:r>
              <a:rPr lang="en-US" sz="2400" dirty="0"/>
              <a:t>Each scratch considered independently of others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r>
              <a:rPr lang="en-US" sz="2400" dirty="0"/>
              <a:t>o and </a:t>
            </a:r>
            <a:r>
              <a:rPr lang="en-US" sz="2400" dirty="0" err="1"/>
              <a:t>i</a:t>
            </a:r>
            <a:r>
              <a:rPr lang="en-US" sz="2400" dirty="0"/>
              <a:t> refers to outgoing and incoming directions</a:t>
            </a:r>
          </a:p>
          <a:p>
            <a:pPr algn="just">
              <a:buFontTx/>
              <a:buChar char="-"/>
            </a:pPr>
            <a:r>
              <a:rPr lang="en-US" sz="2400" dirty="0"/>
              <a:t>Subscript m stands for mirror</a:t>
            </a:r>
          </a:p>
          <a:p>
            <a:pPr algn="just">
              <a:buFontTx/>
              <a:buChar char="-"/>
            </a:pPr>
            <a:r>
              <a:rPr lang="en-US" sz="2400" dirty="0"/>
              <a:t>For each discrete value of </a:t>
            </a:r>
            <a:r>
              <a:rPr lang="en-US" sz="2400" dirty="0" err="1"/>
              <a:t>Ø</a:t>
            </a:r>
            <a:r>
              <a:rPr lang="en-US" sz="2400" baseline="-25000" dirty="0" err="1"/>
              <a:t>i</a:t>
            </a:r>
            <a:r>
              <a:rPr lang="en-US" sz="2400" dirty="0"/>
              <a:t>, shoot N rays at random positions over a scratch, perform recursive ray-tracing with mirror reflection within the scratch until the ray exits the scratch with a direction </a:t>
            </a:r>
            <a:r>
              <a:rPr lang="en-US" sz="2400" dirty="0" err="1"/>
              <a:t>Ø</a:t>
            </a:r>
            <a:r>
              <a:rPr lang="en-US" sz="2400" baseline="-25000" dirty="0" err="1"/>
              <a:t>o</a:t>
            </a:r>
            <a:r>
              <a:rPr lang="en-US" sz="2400" dirty="0"/>
              <a:t>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08C8E-2DBC-490B-ADFD-7F841AE1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720" y="2021323"/>
            <a:ext cx="1742498" cy="1642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E5E72-E15E-43CB-AAF9-C533A002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44" y="2543017"/>
            <a:ext cx="4614862" cy="5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54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Full scratch BRDF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7785"/>
            <a:ext cx="7886700" cy="4559178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400" dirty="0"/>
              <a:t>Real world materials are not prefect mirror</a:t>
            </a:r>
          </a:p>
          <a:p>
            <a:pPr algn="just">
              <a:buFontTx/>
              <a:buChar char="-"/>
            </a:pPr>
            <a:r>
              <a:rPr lang="en-US" sz="2400" dirty="0"/>
              <a:t>This includes Fresnel effects inside scratch (reflection and refraction)</a:t>
            </a:r>
          </a:p>
          <a:p>
            <a:pPr algn="just">
              <a:buFontTx/>
              <a:buChar char="-"/>
            </a:pPr>
            <a:r>
              <a:rPr lang="en-US" sz="2400" dirty="0"/>
              <a:t>Full scratch BRDF with Fresnel effect is approximated using below formula (ensures energy conservation)</a:t>
            </a:r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endParaRPr lang="en-US" sz="2400" dirty="0"/>
          </a:p>
          <a:p>
            <a:pPr algn="just">
              <a:buFontTx/>
              <a:buChar char="-"/>
            </a:pPr>
            <a:r>
              <a:rPr lang="en-US" sz="2400" dirty="0"/>
              <a:t>Approximation does not require to simulate full 3D scratch BRDF; only 3 slices at </a:t>
            </a:r>
            <a:r>
              <a:rPr lang="el-GR" sz="2400" dirty="0"/>
              <a:t>θ</a:t>
            </a:r>
            <a:r>
              <a:rPr lang="en-US" sz="2400" dirty="0"/>
              <a:t>o = {0, </a:t>
            </a:r>
            <a:r>
              <a:rPr lang="el-GR" sz="2400" dirty="0"/>
              <a:t>π</a:t>
            </a:r>
            <a:r>
              <a:rPr lang="en-US" sz="2400" dirty="0"/>
              <a:t>/3, </a:t>
            </a:r>
            <a:r>
              <a:rPr lang="el-GR" sz="2400" dirty="0"/>
              <a:t>π</a:t>
            </a:r>
            <a:r>
              <a:rPr lang="en-US" sz="2400" dirty="0"/>
              <a:t>/2} need to be computed</a:t>
            </a:r>
          </a:p>
          <a:p>
            <a:pPr algn="just">
              <a:buFontTx/>
              <a:buChar char="-"/>
            </a:pPr>
            <a:r>
              <a:rPr lang="en-US" sz="2400" dirty="0"/>
              <a:t>Where                                 is reflectance curve function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8938C-4360-4603-B307-399A59E7C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3871974"/>
            <a:ext cx="6362700" cy="41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4EBD1-FC67-423F-A279-DDD36038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62" y="5686136"/>
            <a:ext cx="20478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6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Full scratch BRDF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35418"/>
            <a:ext cx="7886700" cy="1041544"/>
          </a:xfrm>
        </p:spPr>
        <p:txBody>
          <a:bodyPr>
            <a:normAutofit lnSpcReduction="10000"/>
          </a:bodyPr>
          <a:lstStyle/>
          <a:p>
            <a:pPr algn="just">
              <a:buFontTx/>
              <a:buChar char="-"/>
            </a:pPr>
            <a:r>
              <a:rPr lang="en-US" sz="2400" dirty="0"/>
              <a:t>Scratch BRDF, even when limited to single bounce, is superior to other models. It is nearly indistinguishable from the ground truth.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8650" y="6176963"/>
            <a:ext cx="6096000" cy="365125"/>
          </a:xfrm>
        </p:spPr>
        <p:txBody>
          <a:bodyPr/>
          <a:lstStyle/>
          <a:p>
            <a:r>
              <a:rPr lang="en-US" dirty="0"/>
              <a:t>Multi-Scale Rendering of Scratched Materials using a Structured SV-BRDF Model</a:t>
            </a:r>
          </a:p>
        </p:txBody>
      </p:sp>
      <p:sp>
        <p:nvSpPr>
          <p:cNvPr id="6" name="Footer Placeholder 6"/>
          <p:cNvSpPr txBox="1">
            <a:spLocks/>
          </p:cNvSpPr>
          <p:nvPr/>
        </p:nvSpPr>
        <p:spPr>
          <a:xfrm>
            <a:off x="7583055" y="6174799"/>
            <a:ext cx="932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Bhavy Bhut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E3A1EF-70AD-42FB-A160-B82352E7E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3" y="1412191"/>
            <a:ext cx="3648363" cy="3617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EF3D6E-5A20-4C58-A584-0234419AA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09" y="2250783"/>
            <a:ext cx="2143707" cy="212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8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1319</TotalTime>
  <Words>866</Words>
  <Application>Microsoft Office PowerPoint</Application>
  <PresentationFormat>On-screen Show (4:3)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Office Theme</vt:lpstr>
      <vt:lpstr>Multi-Scale Rendering of Scratched Materials using a Structured SV-BRDF Model</vt:lpstr>
      <vt:lpstr>Introduction</vt:lpstr>
      <vt:lpstr>Introduction</vt:lpstr>
      <vt:lpstr>Introduction</vt:lpstr>
      <vt:lpstr>Previous models</vt:lpstr>
      <vt:lpstr>SV-BRDF model</vt:lpstr>
      <vt:lpstr>Mirror scratch BRDF</vt:lpstr>
      <vt:lpstr>Full scratch BRDF</vt:lpstr>
      <vt:lpstr>Full scratch BRDF Comparison</vt:lpstr>
      <vt:lpstr>Spatially Varying BRDF</vt:lpstr>
      <vt:lpstr>Global illumination results</vt:lpstr>
      <vt:lpstr>Limitations</vt:lpstr>
      <vt:lpstr>Future work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RUBIC: Online Parallelism Tuning for Co-located Transactional Memory Applications</dc:title>
  <dc:creator>Bhavy</dc:creator>
  <cp:lastModifiedBy>Bhavy Bhut</cp:lastModifiedBy>
  <cp:revision>345</cp:revision>
  <dcterms:created xsi:type="dcterms:W3CDTF">2016-11-27T03:54:48Z</dcterms:created>
  <dcterms:modified xsi:type="dcterms:W3CDTF">2017-11-21T07:17:54Z</dcterms:modified>
</cp:coreProperties>
</file>